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DA9"/>
    <a:srgbClr val="F6ECE2"/>
    <a:srgbClr val="3138AC"/>
    <a:srgbClr val="252A81"/>
    <a:srgbClr val="191C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77" autoAdjust="0"/>
    <p:restoredTop sz="96024" autoAdjust="0"/>
  </p:normalViewPr>
  <p:slideViewPr>
    <p:cSldViewPr snapToGrid="0" snapToObjects="1">
      <p:cViewPr varScale="1">
        <p:scale>
          <a:sx n="84" d="100"/>
          <a:sy n="84" d="100"/>
        </p:scale>
        <p:origin x="1296" y="-1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A6BE1A-EBEC-6E4F-B3D0-9EEBE2490507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A0B27-4EE5-6442-9424-7A0329C3AC2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14424" y="2983971"/>
            <a:ext cx="6858000" cy="111389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z="1800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单击此处编辑母版作者信息样式</a:t>
            </a:r>
            <a:endParaRPr lang="en-US" altLang="zh-CN" sz="18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endParaRPr lang="zh-CN" altLang="en-US" sz="1800" dirty="0">
              <a:effectLst/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</p:txBody>
      </p:sp>
      <p:sp>
        <p:nvSpPr>
          <p:cNvPr id="7" name="圆角矩形 6"/>
          <p:cNvSpPr/>
          <p:nvPr userDrawn="1"/>
        </p:nvSpPr>
        <p:spPr>
          <a:xfrm>
            <a:off x="609597" y="1402663"/>
            <a:ext cx="7890933" cy="1058334"/>
          </a:xfrm>
          <a:prstGeom prst="roundRect">
            <a:avLst/>
          </a:prstGeom>
          <a:solidFill>
            <a:srgbClr val="3138AC"/>
          </a:solidFill>
          <a:effectLst>
            <a:outerShdw blurRad="50800" dist="38100" dir="654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579813"/>
            <a:ext cx="6858000" cy="848376"/>
          </a:xfrm>
        </p:spPr>
        <p:txBody>
          <a:bodyPr anchor="ctr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6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205345"/>
            <a:ext cx="7886700" cy="4971618"/>
          </a:xfrm>
        </p:spPr>
        <p:txBody>
          <a:bodyPr/>
          <a:lstStyle>
            <a:lvl1pPr marL="273050" indent="-273050">
              <a:buFont typeface="Arial" panose="020B0604020202020204" pitchFamily="34" charset="0"/>
              <a:buChar char="•"/>
              <a:defRPr/>
            </a:lvl1pPr>
          </a:lstStyle>
          <a:p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3" name="文本框 2"/>
          <p:cNvSpPr txBox="1"/>
          <p:nvPr userDrawn="1"/>
        </p:nvSpPr>
        <p:spPr>
          <a:xfrm>
            <a:off x="1988049" y="676039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126067"/>
            <a:ext cx="3886200" cy="5050896"/>
          </a:xfrm>
        </p:spPr>
        <p:txBody>
          <a:bodyPr vert="horz" lIns="91440" tIns="45720" rIns="91440" bIns="45720" rtlCol="0">
            <a:normAutofit/>
          </a:bodyPr>
          <a:lstStyle>
            <a:lvl1pPr marL="273050" indent="-273050">
              <a:buFont typeface="Arial" panose="020B0604020202020204" pitchFamily="34" charset="0"/>
              <a:buChar char="•"/>
              <a:defRPr kumimoji="1" lang="zh-CN" altLang="en-US"/>
            </a:lvl1pPr>
          </a:lstStyle>
          <a:p>
            <a:pPr marL="273050" lvl="0" indent="-273050"/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126067"/>
            <a:ext cx="3886200" cy="5050896"/>
          </a:xfrm>
        </p:spPr>
        <p:txBody>
          <a:bodyPr vert="horz" lIns="91440" tIns="45720" rIns="91440" bIns="45720" rtlCol="0">
            <a:normAutofit/>
          </a:bodyPr>
          <a:lstStyle>
            <a:lvl1pPr marL="273050" indent="-273050">
              <a:buFont typeface="Arial" panose="020B0604020202020204" pitchFamily="34" charset="0"/>
              <a:buChar char="•"/>
              <a:defRPr kumimoji="1" lang="zh-CN" altLang="en-US"/>
            </a:lvl1pPr>
          </a:lstStyle>
          <a:p>
            <a:pPr marL="273050" lvl="0" indent="-273050"/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4512833" y="380282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2505075"/>
            <a:ext cx="3868340" cy="3684588"/>
          </a:xfrm>
        </p:spPr>
        <p:txBody>
          <a:bodyPr vert="horz" lIns="91440" tIns="45720" rIns="91440" bIns="45720" rtlCol="0">
            <a:normAutofit/>
          </a:bodyPr>
          <a:lstStyle>
            <a:lvl1pPr marL="273050" indent="-273050">
              <a:buFont typeface="Arial" panose="020B0604020202020204" pitchFamily="34" charset="0"/>
              <a:buChar char="•"/>
              <a:defRPr kumimoji="1" lang="zh-CN" altLang="en-US" dirty="0"/>
            </a:lvl1pPr>
          </a:lstStyle>
          <a:p>
            <a:pPr marL="273050" lvl="0" indent="-273050"/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391" cy="3684588"/>
          </a:xfrm>
        </p:spPr>
        <p:txBody>
          <a:bodyPr vert="horz" lIns="91440" tIns="45720" rIns="91440" bIns="45720" rtlCol="0">
            <a:normAutofit/>
          </a:bodyPr>
          <a:lstStyle>
            <a:lvl1pPr marL="273050" indent="-273050">
              <a:buFont typeface="Arial" panose="020B0604020202020204" pitchFamily="34" charset="0"/>
              <a:buChar char="•"/>
              <a:defRPr kumimoji="1" lang="zh-CN" altLang="en-US"/>
            </a:lvl1pPr>
          </a:lstStyle>
          <a:p>
            <a:pPr marL="273050" lvl="0" indent="-273050"/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193800"/>
            <a:ext cx="7886700" cy="4983163"/>
          </a:xfrm>
        </p:spPr>
        <p:txBody>
          <a:bodyPr vert="eaVert"/>
          <a:lstStyle>
            <a:lvl1pPr marL="273050" indent="-273050">
              <a:buFont typeface="Arial" panose="020B0604020202020204" pitchFamily="34" charset="0"/>
              <a:buChar char="•"/>
              <a:defRPr/>
            </a:lvl1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9144000" cy="942109"/>
          </a:xfrm>
          <a:prstGeom prst="rect">
            <a:avLst/>
          </a:prstGeom>
          <a:gradFill flip="none" rotWithShape="1">
            <a:gsLst>
              <a:gs pos="40000">
                <a:srgbClr val="2C2DA9"/>
              </a:gs>
              <a:gs pos="13000">
                <a:srgbClr val="2C2DA9"/>
              </a:gs>
              <a:gs pos="0">
                <a:schemeClr val="bg1"/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28650" y="48490"/>
            <a:ext cx="7886700" cy="845127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lvl1pPr marL="273050" indent="-273050">
              <a:buFont typeface="Arial" panose="020B0604020202020204" pitchFamily="34" charset="0"/>
              <a:buChar char="•"/>
              <a:defRPr/>
            </a:lvl1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12" name="矩形 11"/>
          <p:cNvSpPr/>
          <p:nvPr userDrawn="1"/>
        </p:nvSpPr>
        <p:spPr>
          <a:xfrm>
            <a:off x="0" y="6637866"/>
            <a:ext cx="3060000" cy="220134"/>
          </a:xfrm>
          <a:prstGeom prst="rect">
            <a:avLst/>
          </a:prstGeom>
          <a:solidFill>
            <a:srgbClr val="1619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>
                <a:solidFill>
                  <a:schemeClr val="bg1"/>
                </a:solidFill>
              </a:rPr>
              <a:t>HGNUACM</a:t>
            </a:r>
            <a:r>
              <a:rPr kumimoji="1" lang="zh-CN" altLang="en-US" sz="1200" dirty="0">
                <a:solidFill>
                  <a:schemeClr val="bg1"/>
                </a:solidFill>
              </a:rPr>
              <a:t>实验室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3033000" y="6637867"/>
            <a:ext cx="3060000" cy="220133"/>
          </a:xfrm>
          <a:prstGeom prst="rect">
            <a:avLst/>
          </a:prstGeom>
          <a:solidFill>
            <a:srgbClr val="212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bg1"/>
                </a:solidFill>
              </a:rPr>
              <a:t>2025</a:t>
            </a:r>
            <a:r>
              <a:rPr kumimoji="1" lang="zh-CN" altLang="en-US" sz="1000" dirty="0">
                <a:solidFill>
                  <a:schemeClr val="bg1"/>
                </a:solidFill>
              </a:rPr>
              <a:t>新生集训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6084000" y="6637866"/>
            <a:ext cx="3060000" cy="220134"/>
          </a:xfrm>
          <a:prstGeom prst="rect">
            <a:avLst/>
          </a:prstGeom>
          <a:solidFill>
            <a:srgbClr val="2B3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日期占位符 3"/>
          <p:cNvSpPr txBox="1"/>
          <p:nvPr userDrawn="1"/>
        </p:nvSpPr>
        <p:spPr>
          <a:xfrm>
            <a:off x="7328080" y="6637866"/>
            <a:ext cx="1021640" cy="220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5F0945-07F1-ED4A-8297-30DB81EF9BD1}" type="datetime1">
              <a:rPr lang="zh-CN" altLang="en-US" sz="1000" smtClean="0">
                <a:solidFill>
                  <a:schemeClr val="bg1"/>
                </a:solidFill>
                <a:latin typeface="Hiragino Sans GB W3" panose="020B0300000000000000" pitchFamily="34" charset="-128"/>
                <a:ea typeface="Hiragino Sans GB W3" panose="020B0300000000000000" pitchFamily="34" charset="-128"/>
              </a:rPr>
            </a:fld>
            <a:endParaRPr lang="en-US" sz="1000" dirty="0">
              <a:solidFill>
                <a:schemeClr val="bg1"/>
              </a:solidFill>
              <a:latin typeface="Hiragino Sans GB W3" panose="020B0300000000000000" pitchFamily="34" charset="-128"/>
              <a:ea typeface="Hiragino Sans GB W3" panose="020B0300000000000000" pitchFamily="34" charset="-128"/>
            </a:endParaRPr>
          </a:p>
        </p:txBody>
      </p:sp>
      <p:sp>
        <p:nvSpPr>
          <p:cNvPr id="16" name="日期占位符 3"/>
          <p:cNvSpPr txBox="1"/>
          <p:nvPr userDrawn="1"/>
        </p:nvSpPr>
        <p:spPr>
          <a:xfrm>
            <a:off x="8515350" y="6637865"/>
            <a:ext cx="546380" cy="220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42B4B9-4F4F-DC40-8BF5-0036F3636617}" type="slidenum">
              <a:rPr lang="en-US" sz="1000" smtClean="0">
                <a:solidFill>
                  <a:schemeClr val="bg1"/>
                </a:solidFill>
                <a:latin typeface="Hiragino Sans GB W3" panose="020B0300000000000000" pitchFamily="34" charset="-128"/>
                <a:ea typeface="Hiragino Sans GB W3" panose="020B0300000000000000" pitchFamily="34" charset="-128"/>
              </a:rPr>
            </a:fld>
            <a:endParaRPr lang="en-US" sz="1000" dirty="0">
              <a:solidFill>
                <a:schemeClr val="bg1"/>
              </a:solidFill>
              <a:latin typeface="Hiragino Sans GB W3" panose="020B0300000000000000" pitchFamily="34" charset="-128"/>
              <a:ea typeface="Hiragino Sans GB W3" panose="020B0300000000000000" pitchFamily="34" charset="-128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669551" y="6786081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l"/>
            <a:endParaRPr kumimoji="1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73050" indent="-2730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</a:t>
            </a:r>
            <a:r>
              <a:rPr lang="zh-CN" altLang="en-US" dirty="0"/>
              <a:t>语言基础：数组 </a:t>
            </a:r>
            <a:r>
              <a:rPr lang="en-US" altLang="zh-CN" dirty="0"/>
              <a:t>&amp; C -&gt; C++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</a:t>
            </a:r>
            <a:r>
              <a:rPr lang="zh-CN" altLang="en-US" dirty="0"/>
              <a:t>语言 数组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C++</a:t>
            </a:r>
            <a:r>
              <a:rPr lang="zh-CN" altLang="en-US" dirty="0"/>
              <a:t>语法基础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代码框架</a:t>
            </a:r>
            <a:endParaRPr lang="zh-CN" altLang="en-US" dirty="0"/>
          </a:p>
          <a:p>
            <a:r>
              <a:rPr lang="zh-CN" altLang="en-US" dirty="0"/>
              <a:t>如果你不想深究背后的原理，初学时可以直接将这个「框架」背下来：</a:t>
            </a:r>
            <a:endParaRPr lang="en-US" altLang="zh-CN" dirty="0"/>
          </a:p>
          <a:p>
            <a:endParaRPr lang="zh-CN" altLang="en-US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&lt;cstdio&gt;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&lt;iostream&gt;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main() {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do something...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b="0" i="0" dirty="0">
              <a:solidFill>
                <a:srgbClr val="393A34"/>
              </a:solidFill>
              <a:effectLst/>
              <a:latin typeface="Consolas" panose="020B0609020204030204" pitchFamily="49" charset="0"/>
            </a:endParaRPr>
          </a:p>
          <a:p>
            <a:r>
              <a:rPr lang="zh-CN" altLang="en-US" dirty="0"/>
              <a:t>输入与输出</a:t>
            </a:r>
            <a:endParaRPr lang="zh-CN" altLang="en-US" dirty="0"/>
          </a:p>
          <a:p>
            <a:r>
              <a:rPr lang="en-US" altLang="zh-CN" dirty="0"/>
              <a:t>cin </a:t>
            </a:r>
            <a:r>
              <a:rPr lang="zh-CN" altLang="en-US" dirty="0"/>
              <a:t>与 </a:t>
            </a:r>
            <a:r>
              <a:rPr lang="en-US" altLang="zh-CN" dirty="0"/>
              <a:t>cout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C++</a:t>
            </a:r>
            <a:r>
              <a:rPr lang="zh-CN" altLang="en-US" dirty="0"/>
              <a:t>语法基础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代码框架</a:t>
            </a:r>
            <a:endParaRPr lang="zh-CN" altLang="en-US" dirty="0"/>
          </a:p>
          <a:p>
            <a:r>
              <a:rPr lang="zh-CN" altLang="en-US" dirty="0"/>
              <a:t>如果你不想深究背后的原理，初学时可以直接将这个「框架」背下来：</a:t>
            </a:r>
            <a:endParaRPr lang="en-US" altLang="zh-CN" dirty="0"/>
          </a:p>
          <a:p>
            <a:endParaRPr lang="zh-CN" altLang="en-US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&lt;cstdio&gt;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&lt;iostream&gt;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main() {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do something...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b="0" i="0" dirty="0">
              <a:solidFill>
                <a:srgbClr val="393A34"/>
              </a:solidFill>
              <a:effectLst/>
              <a:latin typeface="Consolas" panose="020B0609020204030204" pitchFamily="49" charset="0"/>
            </a:endParaRPr>
          </a:p>
          <a:p>
            <a:r>
              <a:rPr lang="zh-CN" altLang="en-US" dirty="0"/>
              <a:t>输入与输出</a:t>
            </a:r>
            <a:endParaRPr lang="zh-CN" altLang="en-US" dirty="0"/>
          </a:p>
          <a:p>
            <a:r>
              <a:rPr lang="en-US" altLang="zh-CN" dirty="0"/>
              <a:t>cin </a:t>
            </a:r>
            <a:r>
              <a:rPr lang="zh-CN" altLang="en-US" dirty="0"/>
              <a:t>与 </a:t>
            </a:r>
            <a:r>
              <a:rPr lang="en-US" altLang="zh-CN" dirty="0"/>
              <a:t>cout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C++</a:t>
            </a:r>
            <a:r>
              <a:rPr lang="zh-CN" altLang="en-US" dirty="0"/>
              <a:t>语法基础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142870"/>
            <a:ext cx="9746027" cy="4971618"/>
          </a:xfrm>
        </p:spPr>
        <p:txBody>
          <a:bodyPr>
            <a:normAutofit/>
          </a:bodyPr>
          <a:lstStyle/>
          <a:p>
            <a:r>
              <a:rPr lang="zh-CN" altLang="en-US" dirty="0"/>
              <a:t>输入与输出</a:t>
            </a:r>
            <a:endParaRPr lang="zh-CN" altLang="en-US" dirty="0"/>
          </a:p>
          <a:p>
            <a:r>
              <a:rPr lang="en-US" altLang="zh-CN" dirty="0"/>
              <a:t>cin </a:t>
            </a:r>
            <a:r>
              <a:rPr lang="zh-CN" altLang="en-US" dirty="0"/>
              <a:t>与 </a:t>
            </a:r>
            <a:r>
              <a:rPr lang="en-US" altLang="zh-CN" dirty="0"/>
              <a:t>cout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sz="2000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sz="2000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sz="2000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sz="2000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&lt;iostream&gt;</a:t>
            </a:r>
            <a:br>
              <a:rPr lang="en-US" altLang="zh-CN" sz="2000" dirty="0"/>
            </a:br>
            <a:br>
              <a:rPr lang="en-US" altLang="zh-CN" sz="2000" dirty="0"/>
            </a:br>
            <a:r>
              <a:rPr lang="en-US" altLang="zh-CN" sz="2000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main() {</a:t>
            </a:r>
            <a:br>
              <a:rPr lang="en-US" altLang="zh-CN" sz="2000" dirty="0"/>
            </a:b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	</a:t>
            </a:r>
            <a:r>
              <a:rPr lang="en-US" altLang="zh-CN" sz="2000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x, y;                          </a:t>
            </a:r>
            <a:r>
              <a:rPr lang="en-US" altLang="zh-CN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声明变量</a:t>
            </a:r>
            <a:br>
              <a:rPr lang="zh-CN" altLang="en-US" sz="2000" dirty="0"/>
            </a:br>
            <a:r>
              <a:rPr lang="zh-CN" altLang="en-US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	std::cin &gt;&gt; x &gt;&gt; y;                </a:t>
            </a:r>
            <a:r>
              <a:rPr lang="en-US" altLang="zh-CN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读入 </a:t>
            </a:r>
            <a:r>
              <a:rPr lang="en-US" altLang="zh-CN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x </a:t>
            </a:r>
            <a:r>
              <a:rPr lang="zh-CN" altLang="en-US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和 </a:t>
            </a:r>
            <a:r>
              <a:rPr lang="en-US" altLang="zh-CN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y</a:t>
            </a:r>
            <a:br>
              <a:rPr lang="en-US" altLang="zh-CN" sz="2000" dirty="0"/>
            </a:b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	std::cout &lt;&lt; y &lt;&lt; std::endl &lt;&lt; x;  </a:t>
            </a:r>
            <a:r>
              <a:rPr lang="en-US" altLang="zh-CN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输出 </a:t>
            </a:r>
            <a:r>
              <a:rPr lang="en-US" altLang="zh-CN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zh-CN" altLang="en-US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，换行，再输出 </a:t>
            </a:r>
            <a:r>
              <a:rPr lang="en-US" altLang="zh-CN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x</a:t>
            </a:r>
            <a:br>
              <a:rPr lang="en-US" altLang="zh-CN" sz="2000" dirty="0"/>
            </a:b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	</a:t>
            </a:r>
            <a:r>
              <a:rPr lang="en-US" altLang="zh-CN" sz="2000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x;</a:t>
            </a:r>
            <a:br>
              <a:rPr lang="en-US" altLang="zh-CN" sz="2000" dirty="0"/>
            </a:br>
            <a:r>
              <a:rPr lang="en-US" altLang="zh-CN" sz="2000" dirty="0"/>
              <a:t>	</a:t>
            </a: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cin &gt;&gt; x;</a:t>
            </a:r>
            <a:br>
              <a:rPr lang="en-US" altLang="zh-CN" sz="2000" dirty="0"/>
            </a:br>
            <a:r>
              <a:rPr lang="en-US" altLang="zh-CN" sz="2000" dirty="0"/>
              <a:t>	</a:t>
            </a: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cout &lt;&lt; </a:t>
            </a:r>
            <a:r>
              <a:rPr lang="en-US" altLang="zh-CN" sz="2000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"You entered: "</a:t>
            </a: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&lt;&lt; x &lt;&lt; endl;</a:t>
            </a:r>
            <a:endParaRPr lang="en-US" altLang="zh-CN" sz="2000" b="0" i="0" dirty="0">
              <a:solidFill>
                <a:srgbClr val="393A3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CN" sz="2000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return</a:t>
            </a: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sz="2000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                          </a:t>
            </a:r>
            <a:r>
              <a:rPr lang="en-US" altLang="zh-CN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sz="2000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结束主函数</a:t>
            </a:r>
            <a:br>
              <a:rPr lang="zh-CN" altLang="en-US" sz="2000" dirty="0"/>
            </a:br>
            <a:r>
              <a:rPr lang="en-US" altLang="zh-CN" sz="2000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C++</a:t>
            </a:r>
            <a:r>
              <a:rPr lang="zh-CN" altLang="en-US" dirty="0"/>
              <a:t>语法基础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3103" y="1205345"/>
            <a:ext cx="9189436" cy="4971618"/>
          </a:xfrm>
        </p:spPr>
        <p:txBody>
          <a:bodyPr/>
          <a:lstStyle/>
          <a:p>
            <a:r>
              <a:rPr lang="en-US" altLang="zh-CN" dirty="0"/>
              <a:t>scanf </a:t>
            </a:r>
            <a:r>
              <a:rPr lang="zh-CN" altLang="en-US" dirty="0"/>
              <a:t>与 </a:t>
            </a:r>
            <a:r>
              <a:rPr lang="en-US" altLang="zh-CN" dirty="0"/>
              <a:t>printf</a:t>
            </a:r>
            <a:endParaRPr lang="en-US" altLang="zh-CN" dirty="0"/>
          </a:p>
          <a:p>
            <a:r>
              <a:rPr lang="en-US" altLang="zh-CN" dirty="0"/>
              <a:t>scanf </a:t>
            </a:r>
            <a:r>
              <a:rPr lang="zh-CN" altLang="en-US" dirty="0"/>
              <a:t>与 </a:t>
            </a:r>
            <a:r>
              <a:rPr lang="en-US" altLang="zh-CN" dirty="0"/>
              <a:t>printf </a:t>
            </a:r>
            <a:r>
              <a:rPr lang="zh-CN" altLang="en-US" dirty="0"/>
              <a:t>其实是 </a:t>
            </a:r>
            <a:r>
              <a:rPr lang="en-US" altLang="zh-CN" dirty="0"/>
              <a:t>C </a:t>
            </a:r>
            <a:r>
              <a:rPr lang="zh-CN" altLang="en-US" dirty="0"/>
              <a:t>语言提供的函数。大多数情况下，它们的速度比 </a:t>
            </a:r>
            <a:r>
              <a:rPr lang="en-US" altLang="zh-CN" dirty="0"/>
              <a:t>cin </a:t>
            </a:r>
            <a:r>
              <a:rPr lang="zh-CN" altLang="en-US" dirty="0"/>
              <a:t>和 </a:t>
            </a:r>
            <a:r>
              <a:rPr lang="en-US" altLang="zh-CN" dirty="0"/>
              <a:t>cout </a:t>
            </a:r>
            <a:r>
              <a:rPr lang="zh-CN" altLang="en-US" dirty="0"/>
              <a:t>更快，并且能够方便地控制输入输出格式。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&lt;cstdio&gt;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main() {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x, y;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scanf(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"%d%d"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, &amp;x, &amp;y); 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读入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x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和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y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printf(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"%d\</a:t>
            </a:r>
            <a:r>
              <a:rPr lang="en-US" altLang="zh-CN" b="0" i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n%d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, y, x);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输出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y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，换行，再输出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x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b="0" i="0" dirty="0">
              <a:solidFill>
                <a:srgbClr val="393A3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C++</a:t>
            </a:r>
            <a:r>
              <a:rPr lang="zh-CN" altLang="en-US" dirty="0"/>
              <a:t>语法基础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026440"/>
            <a:ext cx="9189436" cy="583156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OK</a:t>
            </a:r>
            <a:r>
              <a:rPr lang="zh-CN" altLang="en-US" dirty="0"/>
              <a:t>你已经成功了解</a:t>
            </a:r>
            <a:r>
              <a:rPr lang="en-US" altLang="zh-CN" dirty="0"/>
              <a:t>C++</a:t>
            </a:r>
            <a:r>
              <a:rPr lang="zh-CN" altLang="en-US" dirty="0"/>
              <a:t>了，</a:t>
            </a:r>
            <a:r>
              <a:rPr lang="en-US" altLang="zh-CN" dirty="0"/>
              <a:t>C++</a:t>
            </a:r>
            <a:r>
              <a:rPr lang="zh-CN" altLang="en-US" dirty="0"/>
              <a:t>在分支 循环 数组 的一些语法与</a:t>
            </a:r>
            <a:r>
              <a:rPr lang="en-US" altLang="zh-CN" dirty="0"/>
              <a:t>C</a:t>
            </a:r>
            <a:r>
              <a:rPr lang="zh-CN" altLang="en-US" dirty="0"/>
              <a:t>都一样</a:t>
            </a:r>
            <a:endParaRPr lang="en-US" altLang="zh-CN" dirty="0"/>
          </a:p>
          <a:p>
            <a:r>
              <a:rPr lang="zh-CN" altLang="en-US" dirty="0"/>
              <a:t>然后为了出于方便我们使用万能头文件以及定义一下命名空间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&lt;bits/stdc++.h&gt;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std;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main(){</a:t>
            </a:r>
            <a:endParaRPr lang="en-US" altLang="zh-CN" b="0" i="0" dirty="0">
              <a:solidFill>
                <a:srgbClr val="393A3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dirty="0"/>
          </a:p>
          <a:p>
            <a:r>
              <a:rPr lang="zh-CN" altLang="en-US" b="1" dirty="0"/>
              <a:t>头文件改动</a:t>
            </a:r>
            <a:endParaRPr lang="zh-CN" altLang="en-US" dirty="0"/>
          </a:p>
          <a:p>
            <a:r>
              <a:rPr lang="zh-CN" altLang="en-US" dirty="0"/>
              <a:t>在 </a:t>
            </a:r>
            <a:r>
              <a:rPr lang="en-US" altLang="zh-CN" dirty="0"/>
              <a:t>C </a:t>
            </a:r>
            <a:r>
              <a:rPr lang="zh-CN" altLang="en-US" dirty="0"/>
              <a:t>语言中常用 </a:t>
            </a:r>
            <a:r>
              <a:rPr lang="en-US" altLang="zh-CN" dirty="0"/>
              <a:t>#include &lt;stdio.h&gt;</a:t>
            </a:r>
            <a:r>
              <a:rPr lang="zh-CN" altLang="en-US" dirty="0"/>
              <a:t>、</a:t>
            </a:r>
            <a:r>
              <a:rPr lang="en-US" altLang="zh-CN" dirty="0"/>
              <a:t>#include &lt;stdlib.h&gt; </a:t>
            </a:r>
            <a:r>
              <a:rPr lang="zh-CN" altLang="en-US" dirty="0"/>
              <a:t>等。</a:t>
            </a:r>
            <a:r>
              <a:rPr lang="en-US" altLang="zh-CN" dirty="0"/>
              <a:t>C++ </a:t>
            </a:r>
            <a:r>
              <a:rPr lang="zh-CN" altLang="en-US" dirty="0"/>
              <a:t>中推荐使用 </a:t>
            </a:r>
            <a:r>
              <a:rPr lang="en-US" altLang="zh-CN" dirty="0"/>
              <a:t>&lt;iostream&gt;</a:t>
            </a:r>
            <a:r>
              <a:rPr lang="zh-CN" altLang="en-US" dirty="0"/>
              <a:t>、</a:t>
            </a:r>
            <a:r>
              <a:rPr lang="en-US" altLang="zh-CN" dirty="0"/>
              <a:t>&lt;vector&gt;</a:t>
            </a:r>
            <a:r>
              <a:rPr lang="zh-CN" altLang="en-US" dirty="0"/>
              <a:t>、</a:t>
            </a:r>
            <a:r>
              <a:rPr lang="en-US" altLang="zh-CN" dirty="0"/>
              <a:t>&lt;string&gt; </a:t>
            </a:r>
            <a:r>
              <a:rPr lang="zh-CN" altLang="en-US" dirty="0"/>
              <a:t>等。</a:t>
            </a:r>
            <a:endParaRPr lang="zh-CN" altLang="en-US" dirty="0"/>
          </a:p>
          <a:p>
            <a:r>
              <a:rPr lang="en-US" altLang="zh-CN" dirty="0"/>
              <a:t>#include &lt;bits/stdc++.h&gt; </a:t>
            </a:r>
            <a:r>
              <a:rPr lang="zh-CN" altLang="en-US" dirty="0"/>
              <a:t>是一种便捷写法（主要在竞赛代码中常用），但它不是标准 </a:t>
            </a:r>
            <a:r>
              <a:rPr lang="en-US" altLang="zh-CN" dirty="0"/>
              <a:t>C++ </a:t>
            </a:r>
            <a:r>
              <a:rPr lang="zh-CN" altLang="en-US" dirty="0"/>
              <a:t>的头文件集合（它一次性包含了大多数标准库头文件）。在正规项目中更推荐按需包含：如 </a:t>
            </a:r>
            <a:r>
              <a:rPr lang="en-US" altLang="zh-CN" dirty="0"/>
              <a:t>#include &lt;iostream&gt;</a:t>
            </a:r>
            <a:r>
              <a:rPr lang="zh-CN" altLang="en-US" dirty="0"/>
              <a:t>、</a:t>
            </a:r>
            <a:r>
              <a:rPr lang="en-US" altLang="zh-CN" dirty="0"/>
              <a:t>#include &lt;vector&gt;</a:t>
            </a:r>
            <a:r>
              <a:rPr lang="zh-CN" altLang="en-US" dirty="0"/>
              <a:t>、</a:t>
            </a:r>
            <a:r>
              <a:rPr lang="en-US" altLang="zh-CN" dirty="0"/>
              <a:t>#include &lt;string&gt; </a:t>
            </a:r>
            <a:r>
              <a:rPr lang="zh-CN" altLang="en-US" dirty="0"/>
              <a:t>等。</a:t>
            </a:r>
            <a:endParaRPr lang="zh-CN" altLang="en-US" dirty="0"/>
          </a:p>
          <a:p>
            <a:r>
              <a:rPr lang="zh-CN" altLang="en-US" dirty="0"/>
              <a:t>在 </a:t>
            </a:r>
            <a:r>
              <a:rPr lang="en-US" altLang="zh-CN" dirty="0"/>
              <a:t>C++ </a:t>
            </a:r>
            <a:r>
              <a:rPr lang="zh-CN" altLang="en-US" dirty="0"/>
              <a:t>中也可使用 </a:t>
            </a:r>
            <a:r>
              <a:rPr lang="en-US" altLang="zh-CN" dirty="0"/>
              <a:t>C </a:t>
            </a:r>
            <a:r>
              <a:rPr lang="zh-CN" altLang="en-US" dirty="0"/>
              <a:t>的头文件，但往往使用带 </a:t>
            </a:r>
            <a:r>
              <a:rPr lang="en-US" altLang="zh-CN" dirty="0"/>
              <a:t>c </a:t>
            </a:r>
            <a:r>
              <a:rPr lang="zh-CN" altLang="en-US" dirty="0"/>
              <a:t>前缀的形式，比如 </a:t>
            </a:r>
            <a:r>
              <a:rPr lang="en-US" altLang="zh-CN" dirty="0"/>
              <a:t>&lt;cstdio&gt; </a:t>
            </a:r>
            <a:r>
              <a:rPr lang="zh-CN" altLang="en-US" dirty="0"/>
              <a:t>代替 </a:t>
            </a:r>
            <a:r>
              <a:rPr lang="en-US" altLang="zh-CN" dirty="0"/>
              <a:t>&lt;stdio.h&gt;</a:t>
            </a:r>
            <a:r>
              <a:rPr lang="zh-CN" altLang="en-US" dirty="0"/>
              <a:t>，且内容在 </a:t>
            </a:r>
            <a:r>
              <a:rPr lang="en-US" altLang="zh-CN" dirty="0"/>
              <a:t>std </a:t>
            </a:r>
            <a:r>
              <a:rPr lang="zh-CN" altLang="en-US" dirty="0"/>
              <a:t>命名空间中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</a:t>
            </a:r>
            <a:r>
              <a:rPr lang="zh-CN" altLang="en-US" dirty="0"/>
              <a:t>语法基础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字符串处理</a:t>
            </a:r>
            <a:endParaRPr lang="zh-CN" altLang="en-US" dirty="0"/>
          </a:p>
          <a:p>
            <a:r>
              <a:rPr lang="en-US" altLang="zh-CN" dirty="0"/>
              <a:t>C </a:t>
            </a:r>
            <a:r>
              <a:rPr lang="zh-CN" altLang="en-US" dirty="0"/>
              <a:t>语言中常用 </a:t>
            </a:r>
            <a:r>
              <a:rPr lang="en-US" altLang="zh-CN" dirty="0"/>
              <a:t>char *</a:t>
            </a:r>
            <a:r>
              <a:rPr lang="zh-CN" altLang="en-US" dirty="0"/>
              <a:t>／</a:t>
            </a:r>
            <a:r>
              <a:rPr lang="en-US" altLang="zh-CN" dirty="0"/>
              <a:t>char[]</a:t>
            </a:r>
            <a:r>
              <a:rPr lang="zh-CN" altLang="en-US" dirty="0"/>
              <a:t>、</a:t>
            </a:r>
            <a:r>
              <a:rPr lang="en-US" altLang="zh-CN" dirty="0"/>
              <a:t>strcpy</a:t>
            </a:r>
            <a:r>
              <a:rPr lang="zh-CN" altLang="en-US" dirty="0"/>
              <a:t>、</a:t>
            </a:r>
            <a:r>
              <a:rPr lang="en-US" altLang="zh-CN" dirty="0"/>
              <a:t>strlen</a:t>
            </a:r>
            <a:r>
              <a:rPr lang="zh-CN" altLang="en-US" dirty="0"/>
              <a:t>。在 </a:t>
            </a:r>
            <a:r>
              <a:rPr lang="en-US" altLang="zh-CN" dirty="0"/>
              <a:t>C++ </a:t>
            </a:r>
            <a:r>
              <a:rPr lang="zh-CN" altLang="en-US" dirty="0"/>
              <a:t>中推荐使用 </a:t>
            </a:r>
            <a:r>
              <a:rPr lang="en-US" altLang="zh-CN" dirty="0"/>
              <a:t>std::string</a:t>
            </a:r>
            <a:r>
              <a:rPr lang="zh-CN" altLang="en-US" dirty="0"/>
              <a:t>，它更安全、更方便。</a:t>
            </a:r>
            <a:endParaRPr lang="en-US" altLang="zh-CN" dirty="0"/>
          </a:p>
          <a:p>
            <a:r>
              <a:rPr lang="zh-CN" altLang="en-US" dirty="0"/>
              <a:t>示例：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string s =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"hello"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s +=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 world"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cout &lt;&lt; s.length() &lt;&lt; endl;</a:t>
            </a:r>
            <a:endParaRPr lang="en-US" altLang="zh-CN" b="0" i="0" dirty="0">
              <a:solidFill>
                <a:srgbClr val="393A3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zh-CN" dirty="0">
              <a:solidFill>
                <a:srgbClr val="393A34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zh-CN" altLang="en-US" dirty="0"/>
              <a:t>如果你原来用 </a:t>
            </a:r>
            <a:r>
              <a:rPr lang="en-US" altLang="zh-CN" dirty="0">
                <a:latin typeface="Courier New" panose="02070309020205020404" pitchFamily="49" charset="0"/>
              </a:rPr>
              <a:t>char s[100]; scanf("%s", s);</a:t>
            </a:r>
            <a:endParaRPr lang="en-US" altLang="zh-CN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zh-CN" altLang="en-US" dirty="0"/>
              <a:t>在 </a:t>
            </a:r>
            <a:r>
              <a:rPr lang="en-US" altLang="zh-CN" dirty="0"/>
              <a:t>C++ </a:t>
            </a:r>
            <a:r>
              <a:rPr lang="zh-CN" altLang="en-US" dirty="0"/>
              <a:t>中可改为 </a:t>
            </a:r>
            <a:r>
              <a:rPr lang="en-US" altLang="zh-CN" dirty="0">
                <a:latin typeface="Courier New" panose="02070309020205020404" pitchFamily="49" charset="0"/>
              </a:rPr>
              <a:t>string s; cin &gt;&gt; s;</a:t>
            </a: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 </a:t>
            </a:r>
            <a:r>
              <a:rPr lang="zh-CN" altLang="en-US" dirty="0"/>
              <a:t>数组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963492"/>
            <a:ext cx="9098564" cy="5836594"/>
          </a:xfrm>
        </p:spPr>
        <p:txBody>
          <a:bodyPr>
            <a:normAutofit/>
          </a:bodyPr>
          <a:lstStyle/>
          <a:p>
            <a:r>
              <a:rPr lang="zh-CN" altLang="en-US" dirty="0"/>
              <a:t>定义数组</a:t>
            </a:r>
            <a:endParaRPr lang="zh-CN" altLang="en-US" dirty="0"/>
          </a:p>
          <a:p>
            <a:r>
              <a:rPr lang="zh-CN" altLang="en-US" dirty="0"/>
              <a:t>数组的声明形如 </a:t>
            </a:r>
            <a:r>
              <a:rPr lang="en-US" altLang="zh-CN" dirty="0"/>
              <a:t>a[d]</a:t>
            </a:r>
            <a:r>
              <a:rPr lang="zh-CN" altLang="en-US" dirty="0"/>
              <a:t>，其中，</a:t>
            </a:r>
            <a:r>
              <a:rPr lang="en-US" altLang="zh-CN" dirty="0"/>
              <a:t>a</a:t>
            </a:r>
            <a:r>
              <a:rPr lang="zh-CN" altLang="en-US" dirty="0"/>
              <a:t> 是数组的名字，</a:t>
            </a:r>
            <a:r>
              <a:rPr lang="en-US" altLang="zh-CN" dirty="0"/>
              <a:t>d</a:t>
            </a:r>
            <a:r>
              <a:rPr lang="zh-CN" altLang="en-US" dirty="0"/>
              <a:t> 是数组中元素的个数。在编译时，</a:t>
            </a:r>
            <a:r>
              <a:rPr lang="en-US" altLang="zh-CN" dirty="0"/>
              <a:t>d</a:t>
            </a:r>
            <a:r>
              <a:rPr lang="zh-CN" altLang="en-US" dirty="0"/>
              <a:t> 应该是已知的，也就是说，</a:t>
            </a:r>
            <a:r>
              <a:rPr lang="en-US" altLang="zh-CN" dirty="0"/>
              <a:t>d</a:t>
            </a:r>
            <a:r>
              <a:rPr lang="zh-CN" altLang="en-US" dirty="0"/>
              <a:t> 应该是一个整型的常量表达式。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d1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42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d2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42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arr1[d1];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错误：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d1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不是常量表达式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arr2[d2];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正确：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arr2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是一个长度为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42 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的数组</a:t>
            </a:r>
            <a:endParaRPr lang="en-US" altLang="zh-CN" b="0" i="1" dirty="0">
              <a:solidFill>
                <a:srgbClr val="008000"/>
              </a:solidFill>
              <a:effectLst/>
              <a:latin typeface="Consolas" panose="020B0609020204030204" pitchFamily="49" charset="0"/>
            </a:endParaRPr>
          </a:p>
          <a:p>
            <a:r>
              <a:rPr lang="zh-CN" altLang="en-US" dirty="0"/>
              <a:t>不能将一个数组直接赋值给另一个数组：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arr1[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];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arr2 = arr1;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错误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arr2 = arr1;    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错误</a:t>
            </a:r>
            <a:endParaRPr lang="en-US" altLang="zh-CN" b="0" i="1" dirty="0">
              <a:solidFill>
                <a:srgbClr val="008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b="1" dirty="0"/>
              <a:t>越界访问下标</a:t>
            </a:r>
            <a:endParaRPr lang="zh-CN" altLang="en-US" b="1" dirty="0"/>
          </a:p>
          <a:p>
            <a:r>
              <a:rPr lang="zh-CN" altLang="en-US" dirty="0"/>
              <a:t>数组的下标 </a:t>
            </a:r>
            <a:r>
              <a:rPr lang="en-US" altLang="zh-CN" dirty="0"/>
              <a:t>idx </a:t>
            </a:r>
            <a:r>
              <a:rPr lang="zh-CN" altLang="en-US" dirty="0"/>
              <a:t>应当满足 </a:t>
            </a:r>
            <a:r>
              <a:rPr lang="en-US" altLang="zh-CN" dirty="0"/>
              <a:t>0 ≤idx &lt;size</a:t>
            </a:r>
            <a:r>
              <a:rPr lang="zh-CN" altLang="en-US" dirty="0"/>
              <a:t>，如果下标不在这个范围内，则是未定义行为，会产生不可预料的后果，如段错误（</a:t>
            </a:r>
            <a:r>
              <a:rPr lang="en-US" altLang="zh-CN" dirty="0"/>
              <a:t>Segmentation Fault</a:t>
            </a:r>
            <a:r>
              <a:rPr lang="zh-CN" altLang="en-US" dirty="0"/>
              <a:t>），或者修改预期以外的变量等等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 </a:t>
            </a:r>
            <a:r>
              <a:rPr lang="zh-CN" altLang="en-US" dirty="0"/>
              <a:t>数组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181123"/>
            <a:ext cx="7886700" cy="5628387"/>
          </a:xfrm>
        </p:spPr>
        <p:txBody>
          <a:bodyPr>
            <a:normAutofit/>
          </a:bodyPr>
          <a:lstStyle/>
          <a:p>
            <a:r>
              <a:rPr lang="zh-CN" altLang="en-US" dirty="0"/>
              <a:t>定义数组</a:t>
            </a:r>
            <a:endParaRPr lang="zh-CN" altLang="en-US" dirty="0"/>
          </a:p>
          <a:p>
            <a:r>
              <a:rPr lang="zh-CN" altLang="en-US" dirty="0"/>
              <a:t>数组的声明形如 </a:t>
            </a:r>
            <a:r>
              <a:rPr lang="en-US" altLang="zh-CN" dirty="0"/>
              <a:t>a[d]</a:t>
            </a:r>
            <a:r>
              <a:rPr lang="zh-CN" altLang="en-US" dirty="0"/>
              <a:t>，其中，</a:t>
            </a:r>
            <a:r>
              <a:rPr lang="en-US" altLang="zh-CN" dirty="0"/>
              <a:t>a</a:t>
            </a:r>
            <a:r>
              <a:rPr lang="zh-CN" altLang="en-US" dirty="0"/>
              <a:t> 是数组的名字，</a:t>
            </a:r>
            <a:r>
              <a:rPr lang="en-US" altLang="zh-CN" dirty="0"/>
              <a:t>d</a:t>
            </a:r>
            <a:r>
              <a:rPr lang="zh-CN" altLang="en-US" dirty="0"/>
              <a:t> 是数组中元素的个数。在编译时，</a:t>
            </a:r>
            <a:r>
              <a:rPr lang="en-US" altLang="zh-CN" dirty="0"/>
              <a:t>d</a:t>
            </a:r>
            <a:r>
              <a:rPr lang="zh-CN" altLang="en-US" dirty="0"/>
              <a:t> 应该是已知的，也就是说，</a:t>
            </a:r>
            <a:r>
              <a:rPr lang="en-US" altLang="zh-CN" dirty="0"/>
              <a:t>d</a:t>
            </a:r>
            <a:r>
              <a:rPr lang="zh-CN" altLang="en-US" dirty="0"/>
              <a:t> 应该是一个整型的常量表达式。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d1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42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d2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42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arr1[d1];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错误：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d1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不是常量表达式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arr2[d2];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正确：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arr2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是一个长度为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42 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的数组</a:t>
            </a:r>
            <a:endParaRPr lang="en-US" altLang="zh-CN" b="0" i="1" dirty="0">
              <a:solidFill>
                <a:srgbClr val="008000"/>
              </a:solidFill>
              <a:effectLst/>
              <a:latin typeface="Consolas" panose="020B0609020204030204" pitchFamily="49" charset="0"/>
            </a:endParaRPr>
          </a:p>
          <a:p>
            <a:r>
              <a:rPr lang="zh-CN" altLang="en-US" dirty="0"/>
              <a:t>不能将一个数组直接赋值给另一个数组：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arr1[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];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arr2 = arr1;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错误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arr2 = arr1;    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错误</a:t>
            </a:r>
            <a:endParaRPr lang="en-US" altLang="zh-CN" b="0" i="1" dirty="0">
              <a:solidFill>
                <a:srgbClr val="008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zh-CN" altLang="en-US" dirty="0"/>
              <a:t>应该尽量将较大的数组定义为</a:t>
            </a:r>
            <a:r>
              <a:rPr lang="zh-CN" altLang="en-US" b="1" dirty="0"/>
              <a:t>全局变量</a:t>
            </a:r>
            <a:r>
              <a:rPr lang="zh-CN" altLang="en-US" dirty="0"/>
              <a:t>。因为局部变量会被创建在栈区中，</a:t>
            </a:r>
            <a:r>
              <a:rPr lang="zh-CN" altLang="en-US" b="1" dirty="0"/>
              <a:t>过大（大于栈的大小）的数组</a:t>
            </a:r>
            <a:r>
              <a:rPr lang="zh-CN" altLang="en-US" dirty="0"/>
              <a:t>会爆栈，进而导致 </a:t>
            </a:r>
            <a:r>
              <a:rPr lang="en-US" altLang="zh-CN" dirty="0"/>
              <a:t>RE</a:t>
            </a:r>
            <a:r>
              <a:rPr lang="zh-CN" altLang="en-US" dirty="0"/>
              <a:t>。如果将数组声明在全局作用域中，就会在静态区中创建数组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 </a:t>
            </a:r>
            <a:r>
              <a:rPr lang="zh-CN" altLang="en-US" dirty="0"/>
              <a:t>数组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991889"/>
            <a:ext cx="7886700" cy="5808197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访问数组元素</a:t>
            </a:r>
            <a:endParaRPr lang="en-US" altLang="zh-CN" dirty="0"/>
          </a:p>
          <a:p>
            <a:r>
              <a:rPr lang="zh-CN" altLang="en-US" b="0" i="0" dirty="0">
                <a:effectLst/>
                <a:latin typeface="Fira Sans" panose="020F0502020204030204" pitchFamily="34" charset="0"/>
              </a:rPr>
              <a:t>可以通过下标运算符 </a:t>
            </a:r>
            <a:r>
              <a:rPr lang="en-US" altLang="zh-CN" b="0" i="0" dirty="0">
                <a:solidFill>
                  <a:srgbClr val="36464E"/>
                </a:solidFill>
                <a:effectLst/>
                <a:latin typeface="Fira Mono" panose="020B0509050000020004" pitchFamily="49" charset="0"/>
              </a:rPr>
              <a:t>[]</a:t>
            </a:r>
            <a:r>
              <a:rPr lang="zh-CN" altLang="en-US" b="0" i="0" dirty="0">
                <a:effectLst/>
                <a:latin typeface="Fira Sans" panose="020F0502020204030204" pitchFamily="34" charset="0"/>
              </a:rPr>
              <a:t> 来访问数组内元素，数组的索引（即方括号中的值）从 </a:t>
            </a:r>
            <a:r>
              <a:rPr lang="en-US" altLang="zh-CN" b="0" i="0" dirty="0">
                <a:effectLst/>
                <a:latin typeface="Fira Sans" panose="020F0502020204030204" pitchFamily="34" charset="0"/>
              </a:rPr>
              <a:t>0 </a:t>
            </a:r>
            <a:r>
              <a:rPr lang="zh-CN" altLang="en-US" b="0" i="0" dirty="0">
                <a:effectLst/>
                <a:latin typeface="Fira Sans" panose="020F0502020204030204" pitchFamily="34" charset="0"/>
              </a:rPr>
              <a:t>开始。以一个包含 </a:t>
            </a:r>
            <a:r>
              <a:rPr lang="en-US" altLang="zh-CN" b="0" i="0" dirty="0">
                <a:effectLst/>
                <a:latin typeface="Fira Sans" panose="020F0502020204030204" pitchFamily="34" charset="0"/>
              </a:rPr>
              <a:t>10 </a:t>
            </a:r>
            <a:r>
              <a:rPr lang="zh-CN" altLang="en-US" b="0" i="0" dirty="0">
                <a:effectLst/>
                <a:latin typeface="Fira Sans" panose="020F0502020204030204" pitchFamily="34" charset="0"/>
              </a:rPr>
              <a:t>个元素的数组为例，它的索引为 </a:t>
            </a:r>
            <a:r>
              <a:rPr lang="en-US" altLang="zh-CN" b="0" i="0" dirty="0">
                <a:effectLst/>
                <a:latin typeface="Fira Sans" panose="020F0502020204030204" pitchFamily="34" charset="0"/>
              </a:rPr>
              <a:t>0 </a:t>
            </a:r>
            <a:r>
              <a:rPr lang="zh-CN" altLang="en-US" b="0" i="0" dirty="0">
                <a:effectLst/>
                <a:latin typeface="Fira Sans" panose="020F0502020204030204" pitchFamily="34" charset="0"/>
              </a:rPr>
              <a:t>到 </a:t>
            </a:r>
            <a:r>
              <a:rPr lang="en-US" altLang="zh-CN" b="0" i="0" dirty="0">
                <a:effectLst/>
                <a:latin typeface="Fira Sans" panose="020F0502020204030204" pitchFamily="34" charset="0"/>
              </a:rPr>
              <a:t>9</a:t>
            </a:r>
            <a:r>
              <a:rPr lang="zh-CN" altLang="en-US" b="0" i="0" dirty="0">
                <a:effectLst/>
                <a:latin typeface="Fira Sans" panose="020F0502020204030204" pitchFamily="34" charset="0"/>
              </a:rPr>
              <a:t>，而非 </a:t>
            </a:r>
            <a:r>
              <a:rPr lang="en-US" altLang="zh-CN" b="0" i="0" dirty="0">
                <a:effectLst/>
                <a:latin typeface="Fira Sans" panose="020F0502020204030204" pitchFamily="34" charset="0"/>
              </a:rPr>
              <a:t>1 </a:t>
            </a:r>
            <a:r>
              <a:rPr lang="zh-CN" altLang="en-US" b="0" i="0" dirty="0">
                <a:effectLst/>
                <a:latin typeface="Fira Sans" panose="020F0502020204030204" pitchFamily="34" charset="0"/>
              </a:rPr>
              <a:t>到 </a:t>
            </a:r>
            <a:r>
              <a:rPr lang="en-US" altLang="zh-CN" b="0" i="0" dirty="0">
                <a:effectLst/>
                <a:latin typeface="Fira Sans" panose="020F0502020204030204" pitchFamily="34" charset="0"/>
              </a:rPr>
              <a:t>10</a:t>
            </a:r>
            <a:r>
              <a:rPr lang="zh-CN" altLang="en-US" b="0" i="0" dirty="0">
                <a:effectLst/>
                <a:latin typeface="Fira Sans" panose="020F0502020204030204" pitchFamily="34" charset="0"/>
              </a:rPr>
              <a:t>。但在 </a:t>
            </a:r>
            <a:r>
              <a:rPr lang="en-US" altLang="zh-CN" b="0" i="0" dirty="0">
                <a:effectLst/>
                <a:latin typeface="Fira Sans" panose="020F0502020204030204" pitchFamily="34" charset="0"/>
              </a:rPr>
              <a:t>OI </a:t>
            </a:r>
            <a:r>
              <a:rPr lang="zh-CN" altLang="en-US" b="0" i="0" dirty="0">
                <a:effectLst/>
                <a:latin typeface="Fira Sans" panose="020F0502020204030204" pitchFamily="34" charset="0"/>
              </a:rPr>
              <a:t>中，为了使用方便，我们通常会将数组开大一点，不使用数组的第一个元素，从下标 </a:t>
            </a:r>
            <a:r>
              <a:rPr lang="en-US" altLang="zh-CN" b="0" i="0" dirty="0">
                <a:effectLst/>
                <a:latin typeface="Fira Sans" panose="020F0502020204030204" pitchFamily="34" charset="0"/>
              </a:rPr>
              <a:t>1 </a:t>
            </a:r>
            <a:r>
              <a:rPr lang="zh-CN" altLang="en-US" b="0" i="0" dirty="0">
                <a:effectLst/>
                <a:latin typeface="Fira Sans" panose="020F0502020204030204" pitchFamily="34" charset="0"/>
              </a:rPr>
              <a:t>开始访问数组元素</a:t>
            </a:r>
            <a:endParaRPr lang="en-US" altLang="zh-CN" b="0" i="0" dirty="0">
              <a:effectLst/>
              <a:latin typeface="Fira Sans" panose="020F0502020204030204" pitchFamily="34" charset="0"/>
            </a:endParaRPr>
          </a:p>
          <a:p>
            <a:endParaRPr lang="en-US" altLang="zh-CN" b="0" i="0" dirty="0">
              <a:effectLst/>
              <a:latin typeface="Fira Sans" panose="020F0502020204030204" pitchFamily="34" charset="0"/>
            </a:endParaRPr>
          </a:p>
          <a:p>
            <a:r>
              <a:rPr lang="zh-CN" altLang="en-US" dirty="0"/>
              <a:t>从标准输入中读取一个整数 𝑛，再读取 𝑛 个数，存入数组中。其中，𝑛 ≤</a:t>
            </a:r>
            <a:r>
              <a:rPr lang="en-US" altLang="zh-CN" dirty="0"/>
              <a:t>1000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&lt;iostream&gt;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std;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arr[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1001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];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数组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arr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的下标范围是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[0, 1001)</a:t>
            </a:r>
            <a:br>
              <a:rPr lang="zh-CN" altLang="en-US" dirty="0"/>
            </a:br>
            <a:br>
              <a:rPr lang="zh-CN" altLang="en-US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main() {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n;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cin &gt;&gt; n;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i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 i &lt;= n; ++i) {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  cin &gt;&gt; arr[i];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}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</a:t>
            </a: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 </a:t>
            </a:r>
            <a:r>
              <a:rPr lang="zh-CN" altLang="en-US"/>
              <a:t>数组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137836"/>
            <a:ext cx="9144000" cy="52095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zh-CN" dirty="0"/>
          </a:p>
          <a:p>
            <a:r>
              <a:rPr lang="zh-CN" altLang="en-US" b="1" dirty="0"/>
              <a:t>多维数组</a:t>
            </a:r>
            <a:endParaRPr lang="en-US" altLang="zh-CN" b="1" dirty="0"/>
          </a:p>
          <a:p>
            <a:r>
              <a:rPr lang="zh-CN" altLang="en-US" dirty="0"/>
              <a:t>多维数组的实质是「数组的数组」，即外层数组的元素是数组。一个二维数组需要两个维度来定义：数组的长度和数组内元素的长度。访问二维数组时需要写出两个索引：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zh-CN" altLang="en-US" dirty="0">
                <a:solidFill>
                  <a:srgbClr val="393A34"/>
                </a:solidFill>
                <a:latin typeface="Consolas" panose="020B0609020204030204" pitchFamily="49" charset="0"/>
              </a:rPr>
              <a:t> </a:t>
            </a:r>
            <a:r>
              <a:rPr lang="en-US" altLang="zh-CN" dirty="0">
                <a:solidFill>
                  <a:srgbClr val="393A34"/>
                </a:solidFill>
                <a:latin typeface="Consolas" panose="020B0609020204030204" pitchFamily="49" charset="0"/>
              </a:rPr>
              <a:t>arr[</a:t>
            </a:r>
            <a:r>
              <a:rPr lang="en-US" altLang="zh-CN" dirty="0">
                <a:solidFill>
                  <a:srgbClr val="36ACAA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393A34"/>
                </a:solidFill>
                <a:latin typeface="Consolas" panose="020B0609020204030204" pitchFamily="49" charset="0"/>
              </a:rPr>
              <a:t>][</a:t>
            </a:r>
            <a:r>
              <a:rPr lang="en-US" altLang="zh-CN" dirty="0">
                <a:solidFill>
                  <a:srgbClr val="36ACAA"/>
                </a:solidFill>
                <a:latin typeface="Consolas" panose="020B0609020204030204" pitchFamily="49" charset="0"/>
              </a:rPr>
              <a:t>4</a:t>
            </a:r>
            <a:r>
              <a:rPr lang="en-US" altLang="zh-CN" dirty="0">
                <a:solidFill>
                  <a:srgbClr val="393A34"/>
                </a:solidFill>
                <a:latin typeface="Consolas" panose="020B0609020204030204" pitchFamily="49" charset="0"/>
              </a:rPr>
              <a:t>];  </a:t>
            </a:r>
            <a:endParaRPr lang="en-US" altLang="zh-CN" dirty="0">
              <a:solidFill>
                <a:srgbClr val="393A34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CN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i="1" dirty="0">
                <a:solidFill>
                  <a:srgbClr val="008000"/>
                </a:solidFill>
                <a:latin typeface="Consolas" panose="020B0609020204030204" pitchFamily="49" charset="0"/>
              </a:rPr>
              <a:t>一个长度为 </a:t>
            </a:r>
            <a:r>
              <a:rPr lang="en-US" altLang="zh-CN" i="1" dirty="0">
                <a:solidFill>
                  <a:srgbClr val="008000"/>
                </a:solidFill>
                <a:latin typeface="Consolas" panose="020B0609020204030204" pitchFamily="49" charset="0"/>
              </a:rPr>
              <a:t>3 </a:t>
            </a:r>
            <a:r>
              <a:rPr lang="zh-CN" altLang="en-US" i="1" dirty="0">
                <a:solidFill>
                  <a:srgbClr val="008000"/>
                </a:solidFill>
                <a:latin typeface="Consolas" panose="020B0609020204030204" pitchFamily="49" charset="0"/>
              </a:rPr>
              <a:t>的数组，它的元素是「元素为 </a:t>
            </a:r>
            <a:r>
              <a:rPr lang="en-US" altLang="zh-CN" i="1" dirty="0">
                <a:solidFill>
                  <a:srgbClr val="008000"/>
                </a:solidFill>
                <a:latin typeface="Consolas" panose="020B0609020204030204" pitchFamily="49" charset="0"/>
              </a:rPr>
              <a:t>int </a:t>
            </a:r>
            <a:r>
              <a:rPr lang="zh-CN" altLang="en-US" i="1" dirty="0">
                <a:solidFill>
                  <a:srgbClr val="008000"/>
                </a:solidFill>
                <a:latin typeface="Consolas" panose="020B0609020204030204" pitchFamily="49" charset="0"/>
              </a:rPr>
              <a:t>的长度为的 </a:t>
            </a:r>
            <a:r>
              <a:rPr lang="en-US" altLang="zh-CN" i="1" dirty="0">
                <a:solidFill>
                  <a:srgbClr val="008000"/>
                </a:solidFill>
                <a:latin typeface="Consolas" panose="020B0609020204030204" pitchFamily="49" charset="0"/>
              </a:rPr>
              <a:t>4</a:t>
            </a:r>
            <a:r>
              <a:rPr lang="zh-CN" altLang="en-US" i="1" dirty="0">
                <a:solidFill>
                  <a:srgbClr val="008000"/>
                </a:solidFill>
                <a:latin typeface="Consolas" panose="020B0609020204030204" pitchFamily="49" charset="0"/>
              </a:rPr>
              <a:t>的数组」</a:t>
            </a:r>
            <a:endParaRPr lang="en-US" altLang="zh-CN" i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zh-CN" altLang="en-US" dirty="0"/>
            </a:br>
            <a:r>
              <a:rPr lang="en-US" altLang="zh-CN" dirty="0">
                <a:solidFill>
                  <a:srgbClr val="393A34"/>
                </a:solidFill>
                <a:latin typeface="Consolas" panose="020B0609020204030204" pitchFamily="49" charset="0"/>
              </a:rPr>
              <a:t>arr[</a:t>
            </a:r>
            <a:r>
              <a:rPr lang="en-US" altLang="zh-CN" dirty="0">
                <a:solidFill>
                  <a:srgbClr val="36ACAA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393A34"/>
                </a:solidFill>
                <a:latin typeface="Consolas" panose="020B0609020204030204" pitchFamily="49" charset="0"/>
              </a:rPr>
              <a:t>][</a:t>
            </a:r>
            <a:r>
              <a:rPr lang="en-US" altLang="zh-CN" dirty="0">
                <a:solidFill>
                  <a:srgbClr val="36ACAA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393A34"/>
                </a:solidFill>
                <a:latin typeface="Consolas" panose="020B0609020204030204" pitchFamily="49" charset="0"/>
              </a:rPr>
              <a:t>] = </a:t>
            </a:r>
            <a:r>
              <a:rPr lang="en-US" altLang="zh-CN" dirty="0">
                <a:solidFill>
                  <a:srgbClr val="36ACAA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393A34"/>
                </a:solidFill>
                <a:latin typeface="Consolas" panose="020B0609020204030204" pitchFamily="49" charset="0"/>
              </a:rPr>
              <a:t>;  </a:t>
            </a:r>
            <a:r>
              <a:rPr lang="en-US" altLang="zh-CN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i="1" dirty="0">
                <a:solidFill>
                  <a:srgbClr val="008000"/>
                </a:solidFill>
                <a:latin typeface="Consolas" panose="020B0609020204030204" pitchFamily="49" charset="0"/>
              </a:rPr>
              <a:t>访问二维数组</a:t>
            </a:r>
            <a:endParaRPr lang="en-US" altLang="zh-CN" i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我们经常使用嵌套的 </a:t>
            </a:r>
            <a:r>
              <a:rPr lang="en-US" altLang="zh-CN" dirty="0"/>
              <a:t>for </a:t>
            </a:r>
            <a:r>
              <a:rPr lang="zh-CN" altLang="en-US" dirty="0"/>
              <a:t>循环来处理二维数组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MAXN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1001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pic[MAXN][MAXN];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n, m;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cin &gt;&gt; n &gt;&gt; m;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i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 i &lt;= n; ++i)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j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 j &lt;= m; ++j) cin &gt;&gt; pic[i][j];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 </a:t>
            </a:r>
            <a:r>
              <a:rPr lang="zh-CN" altLang="en-US" dirty="0"/>
              <a:t>动态数组</a:t>
            </a:r>
            <a:r>
              <a:rPr lang="en-US" altLang="zh-CN" dirty="0"/>
              <a:t>std::vector&lt;T&gt;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这是 </a:t>
            </a:r>
            <a:r>
              <a:rPr lang="en-US" altLang="zh-CN" dirty="0"/>
              <a:t>C++ </a:t>
            </a:r>
            <a:r>
              <a:rPr lang="zh-CN" altLang="en-US" dirty="0"/>
              <a:t>标准库中非常常用的动态数组容器。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&lt;vector&gt;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std;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vector&lt;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&gt; v;            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空的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int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向量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vector&lt;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&gt; v2(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);        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含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5 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个默认初始化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（通常为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）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vector&lt;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&gt; v3 = {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};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含初始元素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1,2,3,4</a:t>
            </a:r>
            <a:endParaRPr lang="en-US" altLang="zh-CN" b="0" i="1" dirty="0">
              <a:solidFill>
                <a:srgbClr val="008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zh-CN" i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b="1" dirty="0"/>
              <a:t>增删元素</a:t>
            </a:r>
            <a:endParaRPr lang="zh-CN" altLang="en-US" b="1" dirty="0"/>
          </a:p>
          <a:p>
            <a:pPr marL="0" indent="0">
              <a:buNone/>
            </a:pPr>
            <a:r>
              <a:rPr lang="en-US" altLang="zh-CN" dirty="0"/>
              <a:t>v.push_back(val)</a:t>
            </a:r>
            <a:r>
              <a:rPr lang="zh-CN" altLang="en-US" dirty="0"/>
              <a:t>：在末尾追加一个元素。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v.pop_back()</a:t>
            </a:r>
            <a:r>
              <a:rPr lang="zh-CN" altLang="en-US" dirty="0"/>
              <a:t>：移除末尾元素（不返回值）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v.size()</a:t>
            </a:r>
            <a:r>
              <a:rPr lang="zh-CN" altLang="en-US" dirty="0"/>
              <a:t>：返回当前元素个数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v.empty()</a:t>
            </a:r>
            <a:r>
              <a:rPr lang="zh-CN" altLang="en-US" dirty="0"/>
              <a:t>：判断是否为空。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v[i]</a:t>
            </a:r>
            <a:r>
              <a:rPr lang="zh-CN" altLang="en-US" dirty="0"/>
              <a:t>：访问第 </a:t>
            </a:r>
            <a:r>
              <a:rPr lang="en-US" altLang="zh-CN" dirty="0"/>
              <a:t>i </a:t>
            </a:r>
            <a:r>
              <a:rPr lang="zh-CN" altLang="en-US" dirty="0"/>
              <a:t>个元素，但不做边界检查。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 </a:t>
            </a:r>
            <a:r>
              <a:rPr lang="zh-CN" altLang="en-US" dirty="0"/>
              <a:t>动态数组</a:t>
            </a:r>
            <a:r>
              <a:rPr lang="en-US" altLang="zh-CN" dirty="0"/>
              <a:t>std::vector&lt;T&gt;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访问与遍历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i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 i &lt; v.size(); ++i) {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  cout &lt;&lt; v[i] &lt;&lt; endl;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x : v) {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  cout &lt;&lt; x &lt;&lt; endl;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altLang="zh-CN" b="0" i="0" dirty="0">
              <a:solidFill>
                <a:srgbClr val="393A3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 </a:t>
            </a:r>
            <a:r>
              <a:rPr lang="zh-CN" altLang="en-US" dirty="0"/>
              <a:t>多维 </a:t>
            </a:r>
            <a:r>
              <a:rPr lang="en-US" altLang="zh-CN" dirty="0"/>
              <a:t>vector </a:t>
            </a:r>
            <a:r>
              <a:rPr lang="zh-CN" altLang="en-US" dirty="0"/>
              <a:t>示例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访问与遍历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rows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, cols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vector&lt;vector&lt;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&gt;&gt; mat(rows, vector&lt;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&gt;(cols,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));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初始化为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0</a:t>
            </a:r>
            <a:br>
              <a:rPr lang="zh-CN" altLang="en-US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mat[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][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]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i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 i &lt; rows; ++i) {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j = 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 j &lt; cols; ++j) {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      cout &lt;&lt; mat[i][j] &lt;&lt;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 "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  }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   cout &lt;&lt; endl;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}</a:t>
            </a: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C++ std::string</a:t>
            </a:r>
            <a:r>
              <a:rPr lang="zh-CN" altLang="en-US" dirty="0"/>
              <a:t>（字符串类）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040" y="1037324"/>
            <a:ext cx="8223920" cy="57570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&lt;string&gt;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b="0" i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std;</a:t>
            </a:r>
            <a:br>
              <a:rPr lang="en-US" altLang="zh-CN" dirty="0"/>
            </a:b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string s1;                 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空字符串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string s2 =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"hello"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string s3(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"world"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string s4 = s2 + </a:t>
            </a:r>
            <a:r>
              <a:rPr lang="en-US" altLang="zh-CN" b="0" i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 "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 + s3; 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</a:t>
            </a:r>
            <a:r>
              <a:rPr lang="zh-CN" altLang="en-US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拼接</a:t>
            </a:r>
            <a:br>
              <a:rPr lang="en-US" altLang="zh-CN" dirty="0"/>
            </a:b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string s5(</a:t>
            </a:r>
            <a:r>
              <a:rPr lang="en-US" altLang="zh-CN" b="0" i="0" dirty="0">
                <a:solidFill>
                  <a:srgbClr val="36ACAA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altLang="zh-CN" b="0" i="0" dirty="0">
                <a:solidFill>
                  <a:srgbClr val="393A34"/>
                </a:solidFill>
                <a:effectLst/>
                <a:latin typeface="Consolas" panose="020B0609020204030204" pitchFamily="49" charset="0"/>
              </a:rPr>
              <a:t>, 'a');           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“</a:t>
            </a:r>
            <a:r>
              <a:rPr lang="en-US" altLang="zh-CN" b="0" i="1" dirty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aaaaa</a:t>
            </a:r>
            <a:r>
              <a:rPr lang="en-US" altLang="zh-CN" b="0" i="1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”</a:t>
            </a:r>
            <a:endParaRPr lang="en-US" altLang="zh-CN" b="0" i="1" dirty="0">
              <a:solidFill>
                <a:srgbClr val="008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altLang="zh-CN" b="0" i="1" dirty="0">
              <a:solidFill>
                <a:srgbClr val="008000"/>
              </a:solidFill>
              <a:effectLst/>
              <a:latin typeface="Consolas" panose="020B0609020204030204" pitchFamily="49" charset="0"/>
            </a:endParaRPr>
          </a:p>
          <a:p>
            <a:r>
              <a:rPr lang="zh-CN" altLang="en-US" b="1" dirty="0"/>
              <a:t>常用操作</a:t>
            </a:r>
            <a:endParaRPr lang="zh-CN" altLang="en-US" b="1" dirty="0"/>
          </a:p>
          <a:p>
            <a:r>
              <a:rPr lang="zh-CN" altLang="en-US" dirty="0"/>
              <a:t>获取长度：</a:t>
            </a:r>
            <a:r>
              <a:rPr lang="en-US" altLang="zh-CN" dirty="0"/>
              <a:t>s.length() </a:t>
            </a:r>
            <a:r>
              <a:rPr lang="zh-CN" altLang="en-US" dirty="0"/>
              <a:t>或 </a:t>
            </a:r>
            <a:r>
              <a:rPr lang="en-US" altLang="zh-CN" dirty="0" err="1"/>
              <a:t>s.size</a:t>
            </a:r>
            <a:r>
              <a:rPr lang="en-US" altLang="zh-CN" dirty="0"/>
              <a:t>()</a:t>
            </a:r>
            <a:endParaRPr lang="en-US" altLang="zh-CN" dirty="0"/>
          </a:p>
          <a:p>
            <a:r>
              <a:rPr lang="zh-CN" altLang="en-US" dirty="0"/>
              <a:t>访问字符：</a:t>
            </a:r>
            <a:r>
              <a:rPr lang="en-US" altLang="zh-CN" dirty="0"/>
              <a:t>s[i]</a:t>
            </a:r>
            <a:r>
              <a:rPr lang="zh-CN" altLang="en-US" dirty="0"/>
              <a:t>（无边界检查）</a:t>
            </a:r>
            <a:endParaRPr lang="en-US" altLang="zh-CN" dirty="0"/>
          </a:p>
          <a:p>
            <a:r>
              <a:rPr lang="zh-CN" altLang="en-US" dirty="0"/>
              <a:t>拼接／追加：</a:t>
            </a:r>
            <a:r>
              <a:rPr lang="en-US" altLang="zh-CN" dirty="0"/>
              <a:t>s += "</a:t>
            </a:r>
            <a:r>
              <a:rPr lang="en-US" altLang="zh-CN" dirty="0" err="1"/>
              <a:t>abc</a:t>
            </a:r>
            <a:r>
              <a:rPr lang="en-US" altLang="zh-CN" dirty="0"/>
              <a:t>"; </a:t>
            </a:r>
            <a:r>
              <a:rPr lang="zh-CN" altLang="en-US" dirty="0"/>
              <a:t>或 </a:t>
            </a:r>
            <a:r>
              <a:rPr lang="en-US" altLang="zh-CN" dirty="0"/>
              <a:t>s = s + other;</a:t>
            </a:r>
            <a:endParaRPr lang="en-US" altLang="zh-CN" dirty="0"/>
          </a:p>
          <a:p>
            <a:r>
              <a:rPr lang="zh-CN" altLang="en-US" dirty="0"/>
              <a:t>子串：</a:t>
            </a:r>
            <a:r>
              <a:rPr lang="en-US" altLang="zh-CN" dirty="0" err="1"/>
              <a:t>s.substr</a:t>
            </a:r>
            <a:r>
              <a:rPr lang="en-US" altLang="zh-CN" dirty="0"/>
              <a:t>(pos, count) </a:t>
            </a:r>
            <a:endParaRPr lang="en-US" altLang="zh-CN" dirty="0"/>
          </a:p>
          <a:p>
            <a:r>
              <a:rPr lang="zh-CN" altLang="en-US" dirty="0"/>
              <a:t>比较：</a:t>
            </a:r>
            <a:r>
              <a:rPr lang="en-US" altLang="zh-CN" dirty="0"/>
              <a:t>s1 == s2, s1 &lt; s2 </a:t>
            </a:r>
            <a:r>
              <a:rPr lang="zh-CN" altLang="en-US" dirty="0"/>
              <a:t>等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 矩阵交换行</a:t>
            </a:r>
            <a:endParaRPr lang="zh-CN" altLang="en-US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0040" y="1083945"/>
            <a:ext cx="2833370" cy="4972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白细胞计数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2260" y="1465580"/>
            <a:ext cx="7886700" cy="32143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将字符串中的小写字母转换成大写字母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33345" y="2042795"/>
            <a:ext cx="3876675" cy="32956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但偏偏，雨渐渐，大到我看你不见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55040" y="1958975"/>
            <a:ext cx="2714625" cy="27051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zIzZGIwYzVlYmFlNWM4YmMyNzI1OTU2MzhiYWRhOWEifQ=="/>
</p:tagLst>
</file>

<file path=ppt/theme/theme1.xml><?xml version="1.0" encoding="utf-8"?>
<a:theme xmlns:a="http://schemas.openxmlformats.org/drawingml/2006/main" name="Office 主题​​">
  <a:themeElements>
    <a:clrScheme name="自定义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2CAA"/>
      </a:accent1>
      <a:accent2>
        <a:srgbClr val="A94F0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kumimoji="1"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4082</Words>
  <Application>WPS 演示</Application>
  <PresentationFormat>全屏显示(4:3)</PresentationFormat>
  <Paragraphs>154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Hiragino Sans GB W3</vt:lpstr>
      <vt:lpstr>微软雅黑</vt:lpstr>
      <vt:lpstr>Adobe Heiti Std R</vt:lpstr>
      <vt:lpstr>Yu Gothic UI Semilight</vt:lpstr>
      <vt:lpstr>Consolas</vt:lpstr>
      <vt:lpstr>Courier New</vt:lpstr>
      <vt:lpstr>Fira Sans</vt:lpstr>
      <vt:lpstr>Calibri</vt:lpstr>
      <vt:lpstr>Fira Mono</vt:lpstr>
      <vt:lpstr>等线</vt:lpstr>
      <vt:lpstr>Yu Gothic UI Light</vt:lpstr>
      <vt:lpstr>Arial Unicode MS</vt:lpstr>
      <vt:lpstr>Yu Gothic UI</vt:lpstr>
      <vt:lpstr>BatangChe</vt:lpstr>
      <vt:lpstr>Segoe Print</vt:lpstr>
      <vt:lpstr>Office 主题​​</vt:lpstr>
      <vt:lpstr>C语言基础：数组 &amp; C -&gt; C++</vt:lpstr>
      <vt:lpstr>C语言 数组</vt:lpstr>
      <vt:lpstr>C++语法基础</vt:lpstr>
      <vt:lpstr>C++语法基础</vt:lpstr>
      <vt:lpstr>C++语法基础</vt:lpstr>
      <vt:lpstr>C++语法基础</vt:lpstr>
      <vt:lpstr>C++语法基础</vt:lpstr>
      <vt:lpstr>C++语法基础</vt:lpstr>
      <vt:lpstr>C++ 数组</vt:lpstr>
      <vt:lpstr>C++ 数组</vt:lpstr>
      <vt:lpstr>C++ 数组</vt:lpstr>
      <vt:lpstr>C++ 数组</vt:lpstr>
      <vt:lpstr>C++ 动态数组std::vector&lt;T&gt;</vt:lpstr>
      <vt:lpstr>C++ 动态数组std::vector&lt;T&gt;</vt:lpstr>
      <vt:lpstr>C++ 多维 vector 示例</vt:lpstr>
      <vt:lpstr>C++ std::string（字符串类）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admin</cp:lastModifiedBy>
  <cp:revision>1150</cp:revision>
  <cp:lastPrinted>2018-09-14T15:34:00Z</cp:lastPrinted>
  <dcterms:created xsi:type="dcterms:W3CDTF">2018-08-22T08:31:00Z</dcterms:created>
  <dcterms:modified xsi:type="dcterms:W3CDTF">2025-11-09T12:56:18Z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0A7E7D61D0DC4352B733E130993C9B10_12</vt:lpwstr>
  </property>
  <property fmtid="{D5CDD505-2E9C-101B-9397-08002B2CF9AE}" pid="3" name="KSOProductBuildVer">
    <vt:lpwstr>2052-12.1.0.17857</vt:lpwstr>
  </property>
</Properties>
</file>